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5" autoAdjust="0"/>
    <p:restoredTop sz="90317" autoAdjust="0"/>
  </p:normalViewPr>
  <p:slideViewPr>
    <p:cSldViewPr snapToGrid="0" snapToObjects="1">
      <p:cViewPr>
        <p:scale>
          <a:sx n="120" d="100"/>
          <a:sy n="120" d="100"/>
        </p:scale>
        <p:origin x="504" y="-411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it-IT"/>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4" name="Date Placeholder 3"/>
          <p:cNvSpPr>
            <a:spLocks noGrp="1"/>
          </p:cNvSpPr>
          <p:nvPr>
            <p:ph type="dt" sz="half" idx="10"/>
          </p:nvPr>
        </p:nvSpPr>
        <p:spPr/>
        <p:txBody>
          <a:bodyPr/>
          <a:lstStyle/>
          <a:p>
            <a:fld id="{BC29066B-4E9D-AB4F-8842-5DCDAC6623A0}"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A0DDC-CC40-9646-8ED0-FC66C52E8DCF}" type="slidenum">
              <a:rPr lang="en-US" smtClean="0"/>
              <a:t>‹N°›</a:t>
            </a:fld>
            <a:endParaRPr lang="en-US"/>
          </a:p>
        </p:txBody>
      </p:sp>
    </p:spTree>
    <p:extLst>
      <p:ext uri="{BB962C8B-B14F-4D97-AF65-F5344CB8AC3E}">
        <p14:creationId xmlns:p14="http://schemas.microsoft.com/office/powerpoint/2010/main" val="366842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BC29066B-4E9D-AB4F-8842-5DCDAC6623A0}"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A0DDC-CC40-9646-8ED0-FC66C52E8DCF}" type="slidenum">
              <a:rPr lang="en-US" smtClean="0"/>
              <a:t>‹N°›</a:t>
            </a:fld>
            <a:endParaRPr lang="en-US"/>
          </a:p>
        </p:txBody>
      </p:sp>
    </p:spTree>
    <p:extLst>
      <p:ext uri="{BB962C8B-B14F-4D97-AF65-F5344CB8AC3E}">
        <p14:creationId xmlns:p14="http://schemas.microsoft.com/office/powerpoint/2010/main" val="133901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BC29066B-4E9D-AB4F-8842-5DCDAC6623A0}"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A0DDC-CC40-9646-8ED0-FC66C52E8DCF}" type="slidenum">
              <a:rPr lang="en-US" smtClean="0"/>
              <a:t>‹N°›</a:t>
            </a:fld>
            <a:endParaRPr lang="en-US"/>
          </a:p>
        </p:txBody>
      </p:sp>
    </p:spTree>
    <p:extLst>
      <p:ext uri="{BB962C8B-B14F-4D97-AF65-F5344CB8AC3E}">
        <p14:creationId xmlns:p14="http://schemas.microsoft.com/office/powerpoint/2010/main" val="4089390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BC29066B-4E9D-AB4F-8842-5DCDAC6623A0}"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A0DDC-CC40-9646-8ED0-FC66C52E8DCF}" type="slidenum">
              <a:rPr lang="en-US" smtClean="0"/>
              <a:t>‹N°›</a:t>
            </a:fld>
            <a:endParaRPr lang="en-US"/>
          </a:p>
        </p:txBody>
      </p:sp>
    </p:spTree>
    <p:extLst>
      <p:ext uri="{BB962C8B-B14F-4D97-AF65-F5344CB8AC3E}">
        <p14:creationId xmlns:p14="http://schemas.microsoft.com/office/powerpoint/2010/main" val="312994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BC29066B-4E9D-AB4F-8842-5DCDAC6623A0}"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A0DDC-CC40-9646-8ED0-FC66C52E8DCF}" type="slidenum">
              <a:rPr lang="en-US" smtClean="0"/>
              <a:t>‹N°›</a:t>
            </a:fld>
            <a:endParaRPr lang="en-US"/>
          </a:p>
        </p:txBody>
      </p:sp>
    </p:spTree>
    <p:extLst>
      <p:ext uri="{BB962C8B-B14F-4D97-AF65-F5344CB8AC3E}">
        <p14:creationId xmlns:p14="http://schemas.microsoft.com/office/powerpoint/2010/main" val="66253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p:txBody>
          <a:bodyPr/>
          <a:lstStyle/>
          <a:p>
            <a:fld id="{BC29066B-4E9D-AB4F-8842-5DCDAC6623A0}"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A0DDC-CC40-9646-8ED0-FC66C52E8DCF}" type="slidenum">
              <a:rPr lang="en-US" smtClean="0"/>
              <a:t>‹N°›</a:t>
            </a:fld>
            <a:endParaRPr lang="en-US"/>
          </a:p>
        </p:txBody>
      </p:sp>
    </p:spTree>
    <p:extLst>
      <p:ext uri="{BB962C8B-B14F-4D97-AF65-F5344CB8AC3E}">
        <p14:creationId xmlns:p14="http://schemas.microsoft.com/office/powerpoint/2010/main" val="383974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p:txBody>
          <a:bodyPr/>
          <a:lstStyle/>
          <a:p>
            <a:fld id="{BC29066B-4E9D-AB4F-8842-5DCDAC6623A0}"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A0DDC-CC40-9646-8ED0-FC66C52E8DCF}" type="slidenum">
              <a:rPr lang="en-US" smtClean="0"/>
              <a:t>‹N°›</a:t>
            </a:fld>
            <a:endParaRPr lang="en-US"/>
          </a:p>
        </p:txBody>
      </p:sp>
    </p:spTree>
    <p:extLst>
      <p:ext uri="{BB962C8B-B14F-4D97-AF65-F5344CB8AC3E}">
        <p14:creationId xmlns:p14="http://schemas.microsoft.com/office/powerpoint/2010/main" val="30342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fld id="{BC29066B-4E9D-AB4F-8842-5DCDAC6623A0}"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A0DDC-CC40-9646-8ED0-FC66C52E8DCF}" type="slidenum">
              <a:rPr lang="en-US" smtClean="0"/>
              <a:t>‹N°›</a:t>
            </a:fld>
            <a:endParaRPr lang="en-US"/>
          </a:p>
        </p:txBody>
      </p:sp>
    </p:spTree>
    <p:extLst>
      <p:ext uri="{BB962C8B-B14F-4D97-AF65-F5344CB8AC3E}">
        <p14:creationId xmlns:p14="http://schemas.microsoft.com/office/powerpoint/2010/main" val="63863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9066B-4E9D-AB4F-8842-5DCDAC6623A0}"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A0DDC-CC40-9646-8ED0-FC66C52E8DCF}" type="slidenum">
              <a:rPr lang="en-US" smtClean="0"/>
              <a:t>‹N°›</a:t>
            </a:fld>
            <a:endParaRPr lang="en-US"/>
          </a:p>
        </p:txBody>
      </p:sp>
    </p:spTree>
    <p:extLst>
      <p:ext uri="{BB962C8B-B14F-4D97-AF65-F5344CB8AC3E}">
        <p14:creationId xmlns:p14="http://schemas.microsoft.com/office/powerpoint/2010/main" val="136206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BC29066B-4E9D-AB4F-8842-5DCDAC6623A0}"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A0DDC-CC40-9646-8ED0-FC66C52E8DCF}" type="slidenum">
              <a:rPr lang="en-US" smtClean="0"/>
              <a:t>‹N°›</a:t>
            </a:fld>
            <a:endParaRPr lang="en-US"/>
          </a:p>
        </p:txBody>
      </p:sp>
    </p:spTree>
    <p:extLst>
      <p:ext uri="{BB962C8B-B14F-4D97-AF65-F5344CB8AC3E}">
        <p14:creationId xmlns:p14="http://schemas.microsoft.com/office/powerpoint/2010/main" val="157571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BC29066B-4E9D-AB4F-8842-5DCDAC6623A0}"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A0DDC-CC40-9646-8ED0-FC66C52E8DCF}" type="slidenum">
              <a:rPr lang="en-US" smtClean="0"/>
              <a:t>‹N°›</a:t>
            </a:fld>
            <a:endParaRPr lang="en-US"/>
          </a:p>
        </p:txBody>
      </p:sp>
    </p:spTree>
    <p:extLst>
      <p:ext uri="{BB962C8B-B14F-4D97-AF65-F5344CB8AC3E}">
        <p14:creationId xmlns:p14="http://schemas.microsoft.com/office/powerpoint/2010/main" val="175283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it-IT"/>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C29066B-4E9D-AB4F-8842-5DCDAC6623A0}" type="datetimeFigureOut">
              <a:rPr lang="en-US" smtClean="0"/>
              <a:t>4/25/2022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56A0DDC-CC40-9646-8ED0-FC66C52E8DCF}" type="slidenum">
              <a:rPr lang="en-US" smtClean="0"/>
              <a:t>‹N°›</a:t>
            </a:fld>
            <a:endParaRPr lang="en-US"/>
          </a:p>
        </p:txBody>
      </p:sp>
    </p:spTree>
    <p:extLst>
      <p:ext uri="{BB962C8B-B14F-4D97-AF65-F5344CB8AC3E}">
        <p14:creationId xmlns:p14="http://schemas.microsoft.com/office/powerpoint/2010/main" val="4020387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a:blip r:embed="rId2">
            <a:extLst>
              <a:ext uri="{28A0092B-C50C-407E-A947-70E740481C1C}">
                <a14:useLocalDpi xmlns:a14="http://schemas.microsoft.com/office/drawing/2010/main" val="0"/>
              </a:ext>
            </a:extLst>
          </a:blip>
          <a:stretch>
            <a:fillRect/>
          </a:stretch>
        </p:blipFill>
        <p:spPr>
          <a:xfrm>
            <a:off x="5046245" y="7162485"/>
            <a:ext cx="1824116" cy="1191312"/>
          </a:xfrm>
          <a:prstGeom prst="rect">
            <a:avLst/>
          </a:prstGeom>
        </p:spPr>
      </p:pic>
      <p:sp>
        <p:nvSpPr>
          <p:cNvPr id="4" name="TextBox 3"/>
          <p:cNvSpPr txBox="1"/>
          <p:nvPr/>
        </p:nvSpPr>
        <p:spPr>
          <a:xfrm>
            <a:off x="101604" y="-1251"/>
            <a:ext cx="6756396" cy="1184940"/>
          </a:xfrm>
          <a:prstGeom prst="rect">
            <a:avLst/>
          </a:prstGeom>
          <a:noFill/>
        </p:spPr>
        <p:txBody>
          <a:bodyPr wrap="square" rtlCol="0">
            <a:spAutoFit/>
          </a:bodyPr>
          <a:lstStyle/>
          <a:p>
            <a:pPr algn="ctr"/>
            <a:r>
              <a:rPr lang="en-GB" sz="2100" b="1" dirty="0"/>
              <a:t>Summer School </a:t>
            </a:r>
          </a:p>
          <a:p>
            <a:pPr algn="ctr"/>
            <a:r>
              <a:rPr lang="en-GB" sz="2500" b="1" dirty="0"/>
              <a:t>«Lakes and rivers ecological monitoring»</a:t>
            </a:r>
            <a:endParaRPr lang="en-GB" sz="2500" dirty="0"/>
          </a:p>
          <a:p>
            <a:pPr algn="ctr"/>
            <a:r>
              <a:rPr lang="fr-FR" sz="2500" b="1" dirty="0"/>
              <a:t>Thonon les Bains 18-22 July 2022</a:t>
            </a:r>
            <a:endParaRPr lang="en-GB" sz="2500" dirty="0"/>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2271367" y="7571744"/>
            <a:ext cx="929035" cy="702260"/>
          </a:xfrm>
          <a:prstGeom prst="rect">
            <a:avLst/>
          </a:prstGeom>
        </p:spPr>
      </p:pic>
      <p:pic>
        <p:nvPicPr>
          <p:cNvPr id="14" name="Image 2"/>
          <p:cNvPicPr/>
          <p:nvPr/>
        </p:nvPicPr>
        <p:blipFill>
          <a:blip r:embed="rId4" cstate="print">
            <a:extLst>
              <a:ext uri="{28A0092B-C50C-407E-A947-70E740481C1C}">
                <a14:useLocalDpi xmlns:a14="http://schemas.microsoft.com/office/drawing/2010/main" val="0"/>
              </a:ext>
            </a:extLst>
          </a:blip>
          <a:stretch>
            <a:fillRect/>
          </a:stretch>
        </p:blipFill>
        <p:spPr>
          <a:xfrm>
            <a:off x="-29640" y="7710613"/>
            <a:ext cx="2363976" cy="1188705"/>
          </a:xfrm>
          <a:prstGeom prst="rect">
            <a:avLst/>
          </a:prstGeom>
        </p:spPr>
      </p:pic>
      <p:pic>
        <p:nvPicPr>
          <p:cNvPr id="15" name="Picture 14"/>
          <p:cNvPicPr/>
          <p:nvPr/>
        </p:nvPicPr>
        <p:blipFill>
          <a:blip r:embed="rId5">
            <a:extLst>
              <a:ext uri="{28A0092B-C50C-407E-A947-70E740481C1C}">
                <a14:useLocalDpi xmlns:a14="http://schemas.microsoft.com/office/drawing/2010/main" val="0"/>
              </a:ext>
            </a:extLst>
          </a:blip>
          <a:stretch>
            <a:fillRect/>
          </a:stretch>
        </p:blipFill>
        <p:spPr>
          <a:xfrm>
            <a:off x="3328618" y="7544171"/>
            <a:ext cx="1782601" cy="703589"/>
          </a:xfrm>
          <a:prstGeom prst="rect">
            <a:avLst/>
          </a:prstGeom>
        </p:spPr>
      </p:pic>
      <p:pic>
        <p:nvPicPr>
          <p:cNvPr id="16" name="Picture 15" descr="INRAE-Bl.png"/>
          <p:cNvPicPr/>
          <p:nvPr/>
        </p:nvPicPr>
        <p:blipFill>
          <a:blip r:embed="rId6">
            <a:extLst>
              <a:ext uri="{28A0092B-C50C-407E-A947-70E740481C1C}">
                <a14:useLocalDpi xmlns:a14="http://schemas.microsoft.com/office/drawing/2010/main" val="0"/>
              </a:ext>
            </a:extLst>
          </a:blip>
          <a:stretch>
            <a:fillRect/>
          </a:stretch>
        </p:blipFill>
        <p:spPr>
          <a:xfrm>
            <a:off x="2310646" y="8515032"/>
            <a:ext cx="1485900" cy="495300"/>
          </a:xfrm>
          <a:prstGeom prst="rect">
            <a:avLst/>
          </a:prstGeom>
        </p:spPr>
      </p:pic>
      <p:pic>
        <p:nvPicPr>
          <p:cNvPr id="17" name="Picture 16"/>
          <p:cNvPicPr/>
          <p:nvPr/>
        </p:nvPicPr>
        <p:blipFill>
          <a:blip r:embed="rId7">
            <a:extLst>
              <a:ext uri="{28A0092B-C50C-407E-A947-70E740481C1C}">
                <a14:useLocalDpi xmlns:a14="http://schemas.microsoft.com/office/drawing/2010/main" val="0"/>
              </a:ext>
            </a:extLst>
          </a:blip>
          <a:stretch>
            <a:fillRect/>
          </a:stretch>
        </p:blipFill>
        <p:spPr>
          <a:xfrm>
            <a:off x="3833617" y="8311075"/>
            <a:ext cx="1728855" cy="773597"/>
          </a:xfrm>
          <a:prstGeom prst="rect">
            <a:avLst/>
          </a:prstGeom>
        </p:spPr>
      </p:pic>
      <p:sp>
        <p:nvSpPr>
          <p:cNvPr id="8" name="Rectangle 7"/>
          <p:cNvSpPr/>
          <p:nvPr/>
        </p:nvSpPr>
        <p:spPr>
          <a:xfrm>
            <a:off x="104949" y="4511070"/>
            <a:ext cx="6542986" cy="2862322"/>
          </a:xfrm>
          <a:prstGeom prst="rect">
            <a:avLst/>
          </a:prstGeom>
        </p:spPr>
        <p:txBody>
          <a:bodyPr wrap="square">
            <a:spAutoFit/>
          </a:bodyPr>
          <a:lstStyle/>
          <a:p>
            <a:pPr>
              <a:spcAft>
                <a:spcPts val="1200"/>
              </a:spcAft>
            </a:pPr>
            <a:r>
              <a:rPr lang="en-GB" sz="1500" dirty="0">
                <a:latin typeface="Arial Narrow" charset="0"/>
                <a:ea typeface="Arial Narrow" charset="0"/>
                <a:cs typeface="Arial Narrow" charset="0"/>
              </a:rPr>
              <a:t>Optional course training for 10 students from USMB and UNITO -- Master or Doctoral degree.</a:t>
            </a:r>
          </a:p>
          <a:p>
            <a:pPr>
              <a:spcAft>
                <a:spcPts val="1200"/>
              </a:spcAft>
            </a:pPr>
            <a:r>
              <a:rPr lang="en-GB" sz="1500" dirty="0">
                <a:latin typeface="Arial Narrow" charset="0"/>
                <a:ea typeface="Arial Narrow" charset="0"/>
                <a:cs typeface="Arial Narrow" charset="0"/>
              </a:rPr>
              <a:t>One week training to strengthen knowledge in lakes and rivers ecology (functioning of the food web, biochemical cycles, etc.) with a strong focus on tools and methods for ecosystem monitoring. The program will be based mainly on field samplings and practical workshops to present and apply current methods for understanding the functioning of aquatic ecosystems subject to several anthropogenic pressures.</a:t>
            </a:r>
          </a:p>
          <a:p>
            <a:pPr>
              <a:spcAft>
                <a:spcPts val="1200"/>
              </a:spcAft>
            </a:pPr>
            <a:r>
              <a:rPr lang="en-GB" sz="1500" dirty="0">
                <a:latin typeface="Arial Narrow" charset="0"/>
                <a:ea typeface="Arial Narrow" charset="0"/>
                <a:cs typeface="Arial Narrow" charset="0"/>
              </a:rPr>
              <a:t>Info and registration: please send your CV to </a:t>
            </a:r>
            <a:r>
              <a:rPr lang="en-GB" sz="1500" dirty="0" err="1">
                <a:latin typeface="Arial Narrow" charset="0"/>
                <a:ea typeface="Arial Narrow" charset="0"/>
                <a:cs typeface="Arial Narrow" charset="0"/>
              </a:rPr>
              <a:t>serena.rasconi@inrae.fr</a:t>
            </a:r>
            <a:endParaRPr lang="en-GB" sz="1500" dirty="0">
              <a:latin typeface="Arial Narrow" charset="0"/>
              <a:ea typeface="Arial Narrow" charset="0"/>
              <a:cs typeface="Arial Narrow" charset="0"/>
            </a:endParaRPr>
          </a:p>
          <a:p>
            <a:pPr>
              <a:spcAft>
                <a:spcPts val="1200"/>
              </a:spcAft>
            </a:pPr>
            <a:r>
              <a:rPr lang="en-GB" sz="1500" dirty="0">
                <a:latin typeface="Arial Narrow" charset="0"/>
                <a:ea typeface="Arial Narrow" charset="0"/>
                <a:cs typeface="Arial Narrow" charset="0"/>
              </a:rPr>
              <a:t>The training and accommodation in Thonon les </a:t>
            </a:r>
            <a:r>
              <a:rPr lang="en-GB" sz="1500" dirty="0" err="1">
                <a:latin typeface="Arial Narrow" charset="0"/>
                <a:ea typeface="Arial Narrow" charset="0"/>
                <a:cs typeface="Arial Narrow" charset="0"/>
              </a:rPr>
              <a:t>Bains</a:t>
            </a:r>
            <a:r>
              <a:rPr lang="en-GB" sz="1500" dirty="0">
                <a:latin typeface="Arial Narrow" charset="0"/>
                <a:ea typeface="Arial Narrow" charset="0"/>
                <a:cs typeface="Arial Narrow" charset="0"/>
              </a:rPr>
              <a:t> are offered by funding from Alliance </a:t>
            </a:r>
            <a:r>
              <a:rPr lang="en-GB" sz="1500" dirty="0" err="1">
                <a:latin typeface="Arial Narrow" charset="0"/>
                <a:ea typeface="Arial Narrow" charset="0"/>
                <a:cs typeface="Arial Narrow" charset="0"/>
              </a:rPr>
              <a:t>Unita</a:t>
            </a:r>
            <a:r>
              <a:rPr lang="en-GB" sz="1500" dirty="0">
                <a:latin typeface="Arial Narrow" charset="0"/>
                <a:ea typeface="Arial Narrow" charset="0"/>
                <a:cs typeface="Arial Narrow" charset="0"/>
              </a:rPr>
              <a:t>, Alliance Campus </a:t>
            </a:r>
            <a:r>
              <a:rPr lang="en-GB" sz="1500" dirty="0" err="1">
                <a:latin typeface="Arial Narrow" charset="0"/>
                <a:ea typeface="Arial Narrow" charset="0"/>
                <a:cs typeface="Arial Narrow" charset="0"/>
              </a:rPr>
              <a:t>Rhodanien</a:t>
            </a:r>
            <a:r>
              <a:rPr lang="en-GB" sz="1500" dirty="0">
                <a:latin typeface="Arial Narrow" charset="0"/>
                <a:ea typeface="Arial Narrow" charset="0"/>
                <a:cs typeface="Arial Narrow" charset="0"/>
              </a:rPr>
              <a:t> and </a:t>
            </a:r>
            <a:r>
              <a:rPr lang="en-GB" sz="1500" dirty="0" err="1">
                <a:latin typeface="Arial Narrow" charset="0"/>
                <a:ea typeface="Arial Narrow" charset="0"/>
                <a:cs typeface="Arial Narrow" charset="0"/>
              </a:rPr>
              <a:t>Région</a:t>
            </a:r>
            <a:r>
              <a:rPr lang="en-GB" sz="1500" dirty="0">
                <a:latin typeface="Arial Narrow" charset="0"/>
                <a:ea typeface="Arial Narrow" charset="0"/>
                <a:cs typeface="Arial Narrow" charset="0"/>
              </a:rPr>
              <a:t> Auvergne Rhône-Alpes</a:t>
            </a: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267" y="1183459"/>
            <a:ext cx="5424616" cy="3222068"/>
          </a:xfrm>
          <a:prstGeom prst="rect">
            <a:avLst/>
          </a:prstGeom>
        </p:spPr>
      </p:pic>
      <p:pic>
        <p:nvPicPr>
          <p:cNvPr id="18" name="Image 6"/>
          <p:cNvPicPr/>
          <p:nvPr/>
        </p:nvPicPr>
        <p:blipFill rotWithShape="1">
          <a:blip r:embed="rId9">
            <a:extLst>
              <a:ext uri="{28A0092B-C50C-407E-A947-70E740481C1C}">
                <a14:useLocalDpi xmlns:a14="http://schemas.microsoft.com/office/drawing/2010/main" val="0"/>
              </a:ext>
            </a:extLst>
          </a:blip>
          <a:srcRect l="1846" t="14131" r="2227" b="6271"/>
          <a:stretch/>
        </p:blipFill>
        <p:spPr bwMode="auto">
          <a:xfrm>
            <a:off x="5451981" y="8230227"/>
            <a:ext cx="1397007" cy="850217"/>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3243132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TotalTime>
  <Words>136</Words>
  <Application>Microsoft Office PowerPoint</Application>
  <PresentationFormat>Affichage à l'écran (4:3)</PresentationFormat>
  <Paragraphs>7</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Arial Narrow</vt:lpstr>
      <vt:lpstr>Calibri</vt:lpstr>
      <vt:lpstr>Office Theme</vt:lpstr>
      <vt:lpstr>Présentation PowerPoint</vt:lpstr>
    </vt:vector>
  </TitlesOfParts>
  <Manager/>
  <Company>INRAE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Serena Rasconi</dc:creator>
  <cp:keywords/>
  <dc:description/>
  <cp:lastModifiedBy>Jean-Christophe Clément</cp:lastModifiedBy>
  <cp:revision>16</cp:revision>
  <dcterms:created xsi:type="dcterms:W3CDTF">2021-09-22T09:52:43Z</dcterms:created>
  <dcterms:modified xsi:type="dcterms:W3CDTF">2022-04-25T08:11:35Z</dcterms:modified>
  <cp:category/>
</cp:coreProperties>
</file>